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7" r:id="rId3"/>
    <p:sldId id="256" r:id="rId4"/>
    <p:sldId id="258" r:id="rId5"/>
    <p:sldId id="260" r:id="rId6"/>
    <p:sldId id="259"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102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18450559-64B7-7948-8E4F-7181DA555BA5}"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1072027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18450559-64B7-7948-8E4F-7181DA555BA5}"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398256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18450559-64B7-7948-8E4F-7181DA555BA5}"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3691547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CE38E4D-051A-41E1-86A4-E56916468FD0}"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8/4/2016</a:t>
            </a:fld>
            <a:endParaRPr kumimoji="0" lang="en-US" sz="1800" b="0" i="0" u="none" strike="noStrike" kern="0" cap="none" spc="0" normalizeH="0" baseline="0" noProof="0">
              <a:ln>
                <a:noFill/>
              </a:ln>
              <a:solidFill>
                <a:sysClr val="windowText" lastClr="000000"/>
              </a:solidFill>
              <a:effectLst/>
              <a:uLnTx/>
              <a:uFillTx/>
            </a:endParaRPr>
          </a:p>
        </p:txBody>
      </p:sp>
      <p:sp>
        <p:nvSpPr>
          <p:cNvPr id="6" name="Slide Number Placeholder 5"/>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86BB73A-582F-4420-9A14-CB10A2B2E5E8}"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
        <p:nvSpPr>
          <p:cNvPr id="7" name="Footer Placeholder 6"/>
          <p:cNvSpPr>
            <a:spLocks noGrp="1"/>
          </p:cNvSpPr>
          <p:nvPr>
            <p:ph type="ftr"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7136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18450559-64B7-7948-8E4F-7181DA555BA5}"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1396605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18450559-64B7-7948-8E4F-7181DA555BA5}"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47640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18450559-64B7-7948-8E4F-7181DA555BA5}"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20224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18450559-64B7-7948-8E4F-7181DA555BA5}" type="datetimeFigureOut">
              <a:rPr lang="en-US" smtClean="0"/>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2483280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18450559-64B7-7948-8E4F-7181DA555BA5}" type="datetimeFigureOut">
              <a:rPr lang="en-US" smtClean="0"/>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129438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50559-64B7-7948-8E4F-7181DA555BA5}" type="datetimeFigureOut">
              <a:rPr lang="en-US" smtClean="0"/>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208963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18450559-64B7-7948-8E4F-7181DA555BA5}"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308304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18450559-64B7-7948-8E4F-7181DA555BA5}"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0AD1B-45DF-3E4D-89BC-9C38DCC98A87}" type="slidenum">
              <a:rPr lang="en-US" smtClean="0"/>
              <a:t>‹#›</a:t>
            </a:fld>
            <a:endParaRPr lang="en-US"/>
          </a:p>
        </p:txBody>
      </p:sp>
    </p:spTree>
    <p:extLst>
      <p:ext uri="{BB962C8B-B14F-4D97-AF65-F5344CB8AC3E}">
        <p14:creationId xmlns:p14="http://schemas.microsoft.com/office/powerpoint/2010/main" val="413897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50559-64B7-7948-8E4F-7181DA555BA5}" type="datetimeFigureOut">
              <a:rPr lang="en-US" smtClean="0"/>
              <a:t>8/4/2016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70AD1B-45DF-3E4D-89BC-9C38DCC98A87}" type="slidenum">
              <a:rPr lang="en-US" smtClean="0"/>
              <a:t>‹#›</a:t>
            </a:fld>
            <a:endParaRPr lang="en-US"/>
          </a:p>
        </p:txBody>
      </p:sp>
    </p:spTree>
    <p:extLst>
      <p:ext uri="{BB962C8B-B14F-4D97-AF65-F5344CB8AC3E}">
        <p14:creationId xmlns:p14="http://schemas.microsoft.com/office/powerpoint/2010/main" val="89165221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CA"/>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7CE38E4D-051A-41E1-86A4-E56916468FD0}" type="datetimeFigureOut">
              <a:rPr lang="en-US" smtClean="0"/>
              <a:t>8/4/2016</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886BB73A-582F-4420-9A14-CB10A2B2E5E8}" type="slidenum">
              <a:rPr lang="en-US" smtClean="0"/>
              <a:t>‹#›</a:t>
            </a:fld>
            <a:endParaRPr lang="en-US"/>
          </a:p>
        </p:txBody>
      </p:sp>
    </p:spTree>
    <p:extLst>
      <p:ext uri="{BB962C8B-B14F-4D97-AF65-F5344CB8AC3E}">
        <p14:creationId xmlns:p14="http://schemas.microsoft.com/office/powerpoint/2010/main" val="38232066"/>
      </p:ext>
    </p:extLst>
  </p:cSld>
  <p:clrMap bg1="dk1" tx1="lt1" bg2="dk2" tx2="lt2" accent1="accent1" accent2="accent2" accent3="accent3" accent4="accent4" accent5="accent5" accent6="accent6" hlink="hlink" folHlink="folHlink"/>
  <p:sldLayoutIdLst>
    <p:sldLayoutId id="2147483661" r:id="rId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r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4768" y="2457487"/>
            <a:ext cx="2479231" cy="3250829"/>
          </a:xfrm>
          <a:prstGeom prst="rect">
            <a:avLst/>
          </a:prstGeom>
        </p:spPr>
      </p:pic>
      <p:pic>
        <p:nvPicPr>
          <p:cNvPr id="5" name="Picture 4" descr="peter-preaching-head.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128" y="334211"/>
            <a:ext cx="2472872" cy="1858211"/>
          </a:xfrm>
          <a:prstGeom prst="rect">
            <a:avLst/>
          </a:prstGeom>
        </p:spPr>
      </p:pic>
      <p:sp>
        <p:nvSpPr>
          <p:cNvPr id="6" name="TextBox 5"/>
          <p:cNvSpPr txBox="1"/>
          <p:nvPr/>
        </p:nvSpPr>
        <p:spPr>
          <a:xfrm>
            <a:off x="213894" y="334211"/>
            <a:ext cx="61494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a:latin typeface="Verdana"/>
                <a:cs typeface="Verdana"/>
              </a:rPr>
              <a:t>Peter preaches Resurrection</a:t>
            </a:r>
          </a:p>
        </p:txBody>
      </p:sp>
      <p:sp>
        <p:nvSpPr>
          <p:cNvPr id="7" name="TextBox 6"/>
          <p:cNvSpPr txBox="1"/>
          <p:nvPr/>
        </p:nvSpPr>
        <p:spPr>
          <a:xfrm>
            <a:off x="213894" y="1096211"/>
            <a:ext cx="6350001" cy="3970318"/>
          </a:xfrm>
          <a:prstGeom prst="rect">
            <a:avLst/>
          </a:prstGeom>
          <a:noFill/>
        </p:spPr>
        <p:txBody>
          <a:bodyPr wrap="square" rtlCol="0">
            <a:spAutoFit/>
          </a:bodyPr>
          <a:lstStyle/>
          <a:p>
            <a:r>
              <a:rPr lang="en-US" sz="2800" b="1" dirty="0">
                <a:latin typeface="Verdana"/>
                <a:cs typeface="Verdana"/>
              </a:rPr>
              <a:t>Part One:</a:t>
            </a:r>
          </a:p>
          <a:p>
            <a:pPr marL="514350" indent="-514350">
              <a:buAutoNum type="arabicPeriod"/>
            </a:pPr>
            <a:r>
              <a:rPr lang="en-US" sz="2800" b="1" dirty="0">
                <a:latin typeface="Verdana"/>
                <a:cs typeface="Verdana"/>
              </a:rPr>
              <a:t>The Spirit was promised to ALL people and the promise was now being fulfilled</a:t>
            </a:r>
          </a:p>
          <a:p>
            <a:pPr marL="514350" indent="-514350">
              <a:buAutoNum type="arabicPeriod"/>
            </a:pPr>
            <a:r>
              <a:rPr lang="en-US" sz="2800" b="1" dirty="0">
                <a:latin typeface="Verdana"/>
                <a:cs typeface="Verdana"/>
              </a:rPr>
              <a:t>This was a world-changing moment</a:t>
            </a:r>
          </a:p>
          <a:p>
            <a:pPr marL="514350" indent="-514350">
              <a:buAutoNum type="arabicPeriod"/>
            </a:pPr>
            <a:r>
              <a:rPr lang="en-US" sz="2800" b="1" dirty="0">
                <a:latin typeface="Verdana"/>
                <a:cs typeface="Verdana"/>
              </a:rPr>
              <a:t>This was part of a saving work of God that would be available to all</a:t>
            </a:r>
          </a:p>
        </p:txBody>
      </p:sp>
    </p:spTree>
    <p:extLst>
      <p:ext uri="{BB962C8B-B14F-4D97-AF65-F5344CB8AC3E}">
        <p14:creationId xmlns:p14="http://schemas.microsoft.com/office/powerpoint/2010/main" val="175711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7">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p:tgtEl>
                                          <p:spTgt spid="7">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p:tgtEl>
                                          <p:spTgt spid="7">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 calcmode="lin" valueType="num">
                                      <p:cBhvr additive="base">
                                        <p:cTn id="23" dur="500"/>
                                        <p:tgtEl>
                                          <p:spTgt spid="7">
                                            <p:txEl>
                                              <p:pRg st="3" end="3"/>
                                            </p:txEl>
                                          </p:spTgt>
                                        </p:tgtEl>
                                        <p:attrNameLst>
                                          <p:attrName>ppt_y</p:attrName>
                                        </p:attrNameLst>
                                      </p:cBhvr>
                                      <p:tavLst>
                                        <p:tav tm="0">
                                          <p:val>
                                            <p:strVal val="#ppt_y+#ppt_h*1.125000"/>
                                          </p:val>
                                        </p:tav>
                                        <p:tav tm="100000">
                                          <p:val>
                                            <p:strVal val="#ppt_y"/>
                                          </p:val>
                                        </p:tav>
                                      </p:tavLst>
                                    </p:anim>
                                    <p:animEffect transition="in" filter="wipe(up)">
                                      <p:cBhvr>
                                        <p:cTn id="24"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894" y="267371"/>
            <a:ext cx="61494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a:latin typeface="Verdana"/>
                <a:cs typeface="Verdana"/>
              </a:rPr>
              <a:t>Peter preaches Resurrection</a:t>
            </a:r>
          </a:p>
        </p:txBody>
      </p:sp>
      <p:sp>
        <p:nvSpPr>
          <p:cNvPr id="3" name="TextBox 2"/>
          <p:cNvSpPr txBox="1"/>
          <p:nvPr/>
        </p:nvSpPr>
        <p:spPr>
          <a:xfrm>
            <a:off x="213894" y="922427"/>
            <a:ext cx="8836527" cy="4893648"/>
          </a:xfrm>
          <a:prstGeom prst="rect">
            <a:avLst/>
          </a:prstGeom>
          <a:noFill/>
        </p:spPr>
        <p:txBody>
          <a:bodyPr wrap="square" rtlCol="0">
            <a:spAutoFit/>
          </a:bodyPr>
          <a:lstStyle/>
          <a:p>
            <a:r>
              <a:rPr lang="en-US" sz="2600" b="1" dirty="0">
                <a:latin typeface="Verdana"/>
                <a:cs typeface="Verdana"/>
              </a:rPr>
              <a:t>How do we share our faith?</a:t>
            </a:r>
          </a:p>
          <a:p>
            <a:pPr marL="514350" indent="-514350">
              <a:buAutoNum type="arabicPeriod"/>
            </a:pPr>
            <a:r>
              <a:rPr lang="en-US" sz="2600" b="1" dirty="0">
                <a:latin typeface="Verdana"/>
                <a:cs typeface="Verdana"/>
              </a:rPr>
              <a:t>Begin by recognizing that human nature hasn’t changed – we still want to do what we want to do!</a:t>
            </a:r>
          </a:p>
          <a:p>
            <a:pPr marL="514350" indent="-514350">
              <a:buAutoNum type="arabicPeriod"/>
            </a:pPr>
            <a:r>
              <a:rPr lang="en-US" sz="2600" b="1" dirty="0">
                <a:latin typeface="Verdana"/>
                <a:cs typeface="Verdana"/>
              </a:rPr>
              <a:t>Pray for and wait for the Holy Spirit to bring conviction to people’s hearts</a:t>
            </a:r>
          </a:p>
          <a:p>
            <a:pPr marL="514350" indent="-514350">
              <a:buAutoNum type="arabicPeriod"/>
            </a:pPr>
            <a:r>
              <a:rPr lang="en-US" sz="2600" b="1" dirty="0">
                <a:latin typeface="Verdana"/>
                <a:cs typeface="Verdana"/>
              </a:rPr>
              <a:t>Those who sense the need to change may be open to the call to follow Jesus</a:t>
            </a:r>
          </a:p>
          <a:p>
            <a:pPr marL="514350" indent="-514350">
              <a:buAutoNum type="arabicPeriod"/>
            </a:pPr>
            <a:r>
              <a:rPr lang="en-US" sz="2600" b="1" dirty="0">
                <a:latin typeface="Verdana"/>
                <a:cs typeface="Verdana"/>
              </a:rPr>
              <a:t>We can assure people of God’s forgiveness and the promise of His Presence</a:t>
            </a:r>
          </a:p>
          <a:p>
            <a:pPr marL="514350" indent="-514350">
              <a:buAutoNum type="arabicPeriod"/>
            </a:pPr>
            <a:r>
              <a:rPr lang="en-US" sz="2600" b="1" dirty="0">
                <a:latin typeface="Verdana"/>
                <a:cs typeface="Verdana"/>
              </a:rPr>
              <a:t>This good news is for everyone, so we don’t need to figure out who is eligible</a:t>
            </a:r>
          </a:p>
        </p:txBody>
      </p:sp>
    </p:spTree>
    <p:extLst>
      <p:ext uri="{BB962C8B-B14F-4D97-AF65-F5344CB8AC3E}">
        <p14:creationId xmlns:p14="http://schemas.microsoft.com/office/powerpoint/2010/main" val="394240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80076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r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4768" y="2457487"/>
            <a:ext cx="2479231" cy="3250829"/>
          </a:xfrm>
          <a:prstGeom prst="rect">
            <a:avLst/>
          </a:prstGeom>
        </p:spPr>
      </p:pic>
      <p:pic>
        <p:nvPicPr>
          <p:cNvPr id="5" name="Picture 4" descr="peter-preaching-head.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128" y="334211"/>
            <a:ext cx="2472872" cy="1858211"/>
          </a:xfrm>
          <a:prstGeom prst="rect">
            <a:avLst/>
          </a:prstGeom>
        </p:spPr>
      </p:pic>
      <p:sp>
        <p:nvSpPr>
          <p:cNvPr id="6" name="TextBox 5"/>
          <p:cNvSpPr txBox="1"/>
          <p:nvPr/>
        </p:nvSpPr>
        <p:spPr>
          <a:xfrm>
            <a:off x="213894" y="334211"/>
            <a:ext cx="61494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a:latin typeface="Verdana"/>
                <a:cs typeface="Verdana"/>
              </a:rPr>
              <a:t>Peter preaches Resurrection</a:t>
            </a:r>
          </a:p>
        </p:txBody>
      </p:sp>
      <p:sp>
        <p:nvSpPr>
          <p:cNvPr id="7" name="TextBox 6"/>
          <p:cNvSpPr txBox="1"/>
          <p:nvPr/>
        </p:nvSpPr>
        <p:spPr>
          <a:xfrm>
            <a:off x="213894" y="882323"/>
            <a:ext cx="6350001" cy="5909309"/>
          </a:xfrm>
          <a:prstGeom prst="rect">
            <a:avLst/>
          </a:prstGeom>
          <a:noFill/>
        </p:spPr>
        <p:txBody>
          <a:bodyPr wrap="square" rtlCol="0">
            <a:spAutoFit/>
          </a:bodyPr>
          <a:lstStyle/>
          <a:p>
            <a:r>
              <a:rPr lang="en-US" sz="2700" b="1" i="1" dirty="0">
                <a:latin typeface="Verdana"/>
                <a:cs typeface="Verdana"/>
              </a:rPr>
              <a:t>People of Israel, listen!  God publicly endorsed Jesus of Nazareth by doing wonderful miracles, wonders and signs through Him, as you well know! But you followed God’s prearranged plan.  With the help of lawless Gentiles, you nailed Him to the cross and murdered Him.  However, God released Him from the horrors of death and raised Him back to life again, for death could not keep Him in its grip.  </a:t>
            </a:r>
            <a:r>
              <a:rPr lang="en-US" sz="2700" b="1" dirty="0">
                <a:latin typeface="Verdana"/>
                <a:cs typeface="Verdana"/>
              </a:rPr>
              <a:t>(2:22-24)</a:t>
            </a:r>
            <a:r>
              <a:rPr lang="en-US" sz="2700" b="1" i="1" dirty="0">
                <a:latin typeface="Verdana"/>
                <a:cs typeface="Verdana"/>
              </a:rPr>
              <a:t>  </a:t>
            </a:r>
          </a:p>
        </p:txBody>
      </p:sp>
    </p:spTree>
    <p:extLst>
      <p:ext uri="{BB962C8B-B14F-4D97-AF65-F5344CB8AC3E}">
        <p14:creationId xmlns:p14="http://schemas.microsoft.com/office/powerpoint/2010/main" val="1601425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r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4768" y="2457487"/>
            <a:ext cx="2479231" cy="3250829"/>
          </a:xfrm>
          <a:prstGeom prst="rect">
            <a:avLst/>
          </a:prstGeom>
        </p:spPr>
      </p:pic>
      <p:pic>
        <p:nvPicPr>
          <p:cNvPr id="5" name="Picture 4" descr="peter-preaching-head.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128" y="334211"/>
            <a:ext cx="2472872" cy="1858211"/>
          </a:xfrm>
          <a:prstGeom prst="rect">
            <a:avLst/>
          </a:prstGeom>
        </p:spPr>
      </p:pic>
      <p:sp>
        <p:nvSpPr>
          <p:cNvPr id="6" name="TextBox 5"/>
          <p:cNvSpPr txBox="1"/>
          <p:nvPr/>
        </p:nvSpPr>
        <p:spPr>
          <a:xfrm>
            <a:off x="213894" y="334211"/>
            <a:ext cx="61494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a:latin typeface="Verdana"/>
                <a:cs typeface="Verdana"/>
              </a:rPr>
              <a:t>Peter preaches Resurrection</a:t>
            </a:r>
          </a:p>
        </p:txBody>
      </p:sp>
      <p:sp>
        <p:nvSpPr>
          <p:cNvPr id="7" name="TextBox 6"/>
          <p:cNvSpPr txBox="1"/>
          <p:nvPr/>
        </p:nvSpPr>
        <p:spPr>
          <a:xfrm>
            <a:off x="213894" y="882323"/>
            <a:ext cx="6350001" cy="4662814"/>
          </a:xfrm>
          <a:prstGeom prst="rect">
            <a:avLst/>
          </a:prstGeom>
          <a:noFill/>
        </p:spPr>
        <p:txBody>
          <a:bodyPr wrap="square" rtlCol="0">
            <a:spAutoFit/>
          </a:bodyPr>
          <a:lstStyle/>
          <a:p>
            <a:pPr marL="514350" indent="-514350">
              <a:buAutoNum type="arabicPeriod"/>
            </a:pPr>
            <a:r>
              <a:rPr lang="en-US" sz="2700" b="1" dirty="0">
                <a:latin typeface="Verdana"/>
                <a:cs typeface="Verdana"/>
              </a:rPr>
              <a:t>The audience knew that God had ‘endorsed’ Jesus through miraculous signs</a:t>
            </a:r>
          </a:p>
          <a:p>
            <a:pPr marL="514350" indent="-514350">
              <a:buAutoNum type="arabicPeriod"/>
            </a:pPr>
            <a:r>
              <a:rPr lang="en-US" sz="2700" b="1" dirty="0">
                <a:latin typeface="Verdana"/>
                <a:cs typeface="Verdana"/>
              </a:rPr>
              <a:t>All that happened was part of God’s plan</a:t>
            </a:r>
          </a:p>
          <a:p>
            <a:pPr marL="514350" indent="-514350">
              <a:buAutoNum type="arabicPeriod"/>
            </a:pPr>
            <a:r>
              <a:rPr lang="en-US" sz="2700" b="1" dirty="0">
                <a:latin typeface="Verdana"/>
                <a:cs typeface="Verdana"/>
              </a:rPr>
              <a:t>The listeners are responsible for Jesus’ death</a:t>
            </a:r>
          </a:p>
          <a:p>
            <a:pPr marL="514350" indent="-514350">
              <a:buAutoNum type="arabicPeriod"/>
            </a:pPr>
            <a:r>
              <a:rPr lang="en-US" sz="2700" b="1" dirty="0">
                <a:latin typeface="Verdana"/>
                <a:cs typeface="Verdana"/>
              </a:rPr>
              <a:t>BUT:</a:t>
            </a:r>
          </a:p>
          <a:p>
            <a:pPr marL="514350" indent="-514350">
              <a:buAutoNum type="alphaLcPeriod"/>
            </a:pPr>
            <a:r>
              <a:rPr lang="en-US" sz="2700" b="1" dirty="0">
                <a:latin typeface="Verdana"/>
                <a:cs typeface="Verdana"/>
              </a:rPr>
              <a:t>God released Him from death</a:t>
            </a:r>
          </a:p>
          <a:p>
            <a:pPr marL="514350" indent="-514350">
              <a:buAutoNum type="alphaLcPeriod"/>
            </a:pPr>
            <a:r>
              <a:rPr lang="en-US" sz="2700" b="1" dirty="0">
                <a:latin typeface="Verdana"/>
                <a:cs typeface="Verdana"/>
              </a:rPr>
              <a:t>And raised Him back to life</a:t>
            </a:r>
          </a:p>
          <a:p>
            <a:pPr marL="514350" indent="-514350">
              <a:buAutoNum type="alphaLcPeriod"/>
            </a:pPr>
            <a:r>
              <a:rPr lang="en-US" sz="2700" b="1" dirty="0">
                <a:latin typeface="Verdana"/>
                <a:cs typeface="Verdana"/>
              </a:rPr>
              <a:t>Death could not keep Jesus</a:t>
            </a:r>
          </a:p>
        </p:txBody>
      </p:sp>
    </p:spTree>
    <p:extLst>
      <p:ext uri="{BB962C8B-B14F-4D97-AF65-F5344CB8AC3E}">
        <p14:creationId xmlns:p14="http://schemas.microsoft.com/office/powerpoint/2010/main" val="316585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p:tgtEl>
                                          <p:spTgt spid="7">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7">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p:tgtEl>
                                          <p:spTgt spid="7">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p:tgtEl>
                                          <p:spTgt spid="7">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7">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additive="base">
                                        <p:cTn id="23" dur="500"/>
                                        <p:tgtEl>
                                          <p:spTgt spid="7">
                                            <p:txEl>
                                              <p:pRg st="4" end="4"/>
                                            </p:txEl>
                                          </p:spTgt>
                                        </p:tgtEl>
                                        <p:attrNameLst>
                                          <p:attrName>ppt_y</p:attrName>
                                        </p:attrNameLst>
                                      </p:cBhvr>
                                      <p:tavLst>
                                        <p:tav tm="0">
                                          <p:val>
                                            <p:strVal val="#ppt_y+#ppt_h*1.125000"/>
                                          </p:val>
                                        </p:tav>
                                        <p:tav tm="100000">
                                          <p:val>
                                            <p:strVal val="#ppt_y"/>
                                          </p:val>
                                        </p:tav>
                                      </p:tavLst>
                                    </p:anim>
                                    <p:animEffect transition="in" filter="wipe(up)">
                                      <p:cBhvr>
                                        <p:cTn id="24" dur="500"/>
                                        <p:tgtEl>
                                          <p:spTgt spid="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 calcmode="lin" valueType="num">
                                      <p:cBhvr additive="base">
                                        <p:cTn id="29" dur="500"/>
                                        <p:tgtEl>
                                          <p:spTgt spid="7">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 calcmode="lin" valueType="num">
                                      <p:cBhvr additive="base">
                                        <p:cTn id="35" dur="500"/>
                                        <p:tgtEl>
                                          <p:spTgt spid="7">
                                            <p:txEl>
                                              <p:pRg st="6" end="6"/>
                                            </p:txEl>
                                          </p:spTgt>
                                        </p:tgtEl>
                                        <p:attrNameLst>
                                          <p:attrName>ppt_y</p:attrName>
                                        </p:attrNameLst>
                                      </p:cBhvr>
                                      <p:tavLst>
                                        <p:tav tm="0">
                                          <p:val>
                                            <p:strVal val="#ppt_y+#ppt_h*1.125000"/>
                                          </p:val>
                                        </p:tav>
                                        <p:tav tm="100000">
                                          <p:val>
                                            <p:strVal val="#ppt_y"/>
                                          </p:val>
                                        </p:tav>
                                      </p:tavLst>
                                    </p:anim>
                                    <p:animEffect transition="in" filter="wipe(up)">
                                      <p:cBhvr>
                                        <p:cTn id="36"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894" y="334211"/>
            <a:ext cx="61494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a:latin typeface="Verdana"/>
                <a:cs typeface="Verdana"/>
              </a:rPr>
              <a:t>Peter preaches Resurrection</a:t>
            </a:r>
          </a:p>
        </p:txBody>
      </p:sp>
      <p:pic>
        <p:nvPicPr>
          <p:cNvPr id="2" name="Picture 1" descr="King-David-2.jpg"/>
          <p:cNvPicPr>
            <a:picLocks noChangeAspect="1"/>
          </p:cNvPicPr>
          <p:nvPr/>
        </p:nvPicPr>
        <p:blipFill rotWithShape="1">
          <a:blip r:embed="rId2">
            <a:extLst>
              <a:ext uri="{28A0092B-C50C-407E-A947-70E740481C1C}">
                <a14:useLocalDpi xmlns:a14="http://schemas.microsoft.com/office/drawing/2010/main" val="0"/>
              </a:ext>
            </a:extLst>
          </a:blip>
          <a:srcRect l="34357" r="24560" b="27322"/>
          <a:stretch/>
        </p:blipFill>
        <p:spPr>
          <a:xfrm>
            <a:off x="6898105" y="334211"/>
            <a:ext cx="2041170" cy="1908915"/>
          </a:xfrm>
          <a:prstGeom prst="rect">
            <a:avLst/>
          </a:prstGeom>
        </p:spPr>
      </p:pic>
      <p:sp>
        <p:nvSpPr>
          <p:cNvPr id="3" name="TextBox 2"/>
          <p:cNvSpPr txBox="1"/>
          <p:nvPr/>
        </p:nvSpPr>
        <p:spPr>
          <a:xfrm>
            <a:off x="213894" y="1109579"/>
            <a:ext cx="8725381" cy="5262980"/>
          </a:xfrm>
          <a:prstGeom prst="rect">
            <a:avLst/>
          </a:prstGeom>
          <a:noFill/>
        </p:spPr>
        <p:txBody>
          <a:bodyPr wrap="square" rtlCol="0">
            <a:spAutoFit/>
          </a:bodyPr>
          <a:lstStyle/>
          <a:p>
            <a:r>
              <a:rPr lang="en-US" sz="2800" b="1" i="1" dirty="0">
                <a:latin typeface="Verdana"/>
                <a:cs typeface="Verdana"/>
              </a:rPr>
              <a:t>King David said this about Him:                 “I know the Lord is always with                  me.  I will not be shaken, for He                 is right beside me.  No wonder my heart is filled with joy, and my mouth shouts His praises!  My body rests in hope.  For You will not leave my soul among the dead or allow Your Holy One to rot in the grave.  You have shown me the way of life and You will give me wonderful joy in Your presence.”     									   </a:t>
            </a:r>
          </a:p>
          <a:p>
            <a:r>
              <a:rPr lang="en-US" sz="2800" b="1" i="1" dirty="0">
                <a:latin typeface="Verdana"/>
                <a:cs typeface="Verdana"/>
              </a:rPr>
              <a:t>          </a:t>
            </a:r>
            <a:r>
              <a:rPr lang="en-US" sz="2800" b="1" dirty="0">
                <a:latin typeface="Verdana"/>
                <a:cs typeface="Verdana"/>
              </a:rPr>
              <a:t>(2:25-28, based on Psalm 16:8-11)</a:t>
            </a:r>
            <a:endParaRPr lang="en-US" sz="2800" b="1" i="1" dirty="0">
              <a:latin typeface="Verdana"/>
              <a:cs typeface="Verdana"/>
            </a:endParaRPr>
          </a:p>
        </p:txBody>
      </p:sp>
    </p:spTree>
    <p:extLst>
      <p:ext uri="{BB962C8B-B14F-4D97-AF65-F5344CB8AC3E}">
        <p14:creationId xmlns:p14="http://schemas.microsoft.com/office/powerpoint/2010/main" val="2585130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894" y="267371"/>
            <a:ext cx="61494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a:latin typeface="Verdana"/>
                <a:cs typeface="Verdana"/>
              </a:rPr>
              <a:t>Peter preaches Resurrection</a:t>
            </a:r>
          </a:p>
        </p:txBody>
      </p:sp>
      <p:sp>
        <p:nvSpPr>
          <p:cNvPr id="3" name="TextBox 2"/>
          <p:cNvSpPr txBox="1"/>
          <p:nvPr/>
        </p:nvSpPr>
        <p:spPr>
          <a:xfrm>
            <a:off x="213894" y="922427"/>
            <a:ext cx="8836527" cy="5693867"/>
          </a:xfrm>
          <a:prstGeom prst="rect">
            <a:avLst/>
          </a:prstGeom>
          <a:noFill/>
        </p:spPr>
        <p:txBody>
          <a:bodyPr wrap="square" rtlCol="0">
            <a:spAutoFit/>
          </a:bodyPr>
          <a:lstStyle/>
          <a:p>
            <a:r>
              <a:rPr lang="en-US" sz="2600" b="1" i="1" dirty="0">
                <a:latin typeface="Verdana"/>
                <a:cs typeface="Verdana"/>
              </a:rPr>
              <a:t>Dear brothers, think about this!  David wasn’t referring to himself when he spoke these words I have quoted, for he died and was buried and his tomb is still here among us.  But he was a prophet and he knew God had promised with an oath that one of David’s own descendants would sit on David’s throne as the Messiah.  David was looking into the future and predicting the Messiah’s </a:t>
            </a:r>
            <a:r>
              <a:rPr lang="en-US" sz="2600" b="1" i="1" dirty="0" err="1">
                <a:latin typeface="Verdana"/>
                <a:cs typeface="Verdana"/>
              </a:rPr>
              <a:t>resurrec-tion</a:t>
            </a:r>
            <a:r>
              <a:rPr lang="en-US" sz="2600" b="1" i="1" dirty="0">
                <a:latin typeface="Verdana"/>
                <a:cs typeface="Verdana"/>
              </a:rPr>
              <a:t>.  He was saying that the Messiah would not be left among the dead and that his body would not rot in the grave.  This prophecy was speaking of Jesus, whom God raised from the dead, and we are witnesses of this. </a:t>
            </a:r>
            <a:r>
              <a:rPr lang="en-US" sz="2600" b="1" dirty="0">
                <a:latin typeface="Verdana"/>
                <a:cs typeface="Verdana"/>
              </a:rPr>
              <a:t>(2:29-32)</a:t>
            </a:r>
            <a:endParaRPr lang="en-US" sz="2600" b="1" i="1" dirty="0">
              <a:latin typeface="Verdana"/>
              <a:cs typeface="Verdana"/>
            </a:endParaRPr>
          </a:p>
        </p:txBody>
      </p:sp>
    </p:spTree>
    <p:extLst>
      <p:ext uri="{BB962C8B-B14F-4D97-AF65-F5344CB8AC3E}">
        <p14:creationId xmlns:p14="http://schemas.microsoft.com/office/powerpoint/2010/main" val="898706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894" y="267371"/>
            <a:ext cx="61494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a:latin typeface="Verdana"/>
                <a:cs typeface="Verdana"/>
              </a:rPr>
              <a:t>Peter preaches Resurrection</a:t>
            </a:r>
          </a:p>
        </p:txBody>
      </p:sp>
      <p:sp>
        <p:nvSpPr>
          <p:cNvPr id="3" name="TextBox 2"/>
          <p:cNvSpPr txBox="1"/>
          <p:nvPr/>
        </p:nvSpPr>
        <p:spPr>
          <a:xfrm>
            <a:off x="213894" y="922427"/>
            <a:ext cx="8836527" cy="5493811"/>
          </a:xfrm>
          <a:prstGeom prst="rect">
            <a:avLst/>
          </a:prstGeom>
          <a:noFill/>
        </p:spPr>
        <p:txBody>
          <a:bodyPr wrap="square" rtlCol="0">
            <a:spAutoFit/>
          </a:bodyPr>
          <a:lstStyle/>
          <a:p>
            <a:r>
              <a:rPr lang="en-US" sz="2700" b="1" i="1" dirty="0">
                <a:latin typeface="Verdana"/>
                <a:cs typeface="Verdana"/>
              </a:rPr>
              <a:t>Now He sits on the throne of highest honor in heaven, at God’s right hand.  And the Father, as He had promised, gave Him the Holy Spirit to pour out upon us, just as you see and hear today.  For David himself never ascended into heaven, yet he said, “The Lord said to my Lord: sit in honor at my right hand until I humble your enemies, making them a footstool under your feet.”</a:t>
            </a:r>
          </a:p>
          <a:p>
            <a:r>
              <a:rPr lang="en-US" sz="2700" b="1" i="1" dirty="0">
                <a:latin typeface="Verdana"/>
                <a:cs typeface="Verdana"/>
              </a:rPr>
              <a:t>So, let it be clearly known by everyone in Israel that God has made this Jesus whom you crucified to be both Lord and Messiah!											             </a:t>
            </a:r>
            <a:r>
              <a:rPr lang="en-US" sz="2700" b="1" dirty="0">
                <a:latin typeface="Verdana"/>
                <a:cs typeface="Verdana"/>
              </a:rPr>
              <a:t>(2:33-35)</a:t>
            </a:r>
            <a:endParaRPr lang="en-US" sz="2700" b="1" i="1" dirty="0">
              <a:latin typeface="Verdana"/>
              <a:cs typeface="Verdana"/>
            </a:endParaRPr>
          </a:p>
        </p:txBody>
      </p:sp>
    </p:spTree>
    <p:extLst>
      <p:ext uri="{BB962C8B-B14F-4D97-AF65-F5344CB8AC3E}">
        <p14:creationId xmlns:p14="http://schemas.microsoft.com/office/powerpoint/2010/main" val="3987128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894" y="267371"/>
            <a:ext cx="61494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a:latin typeface="Verdana"/>
                <a:cs typeface="Verdana"/>
              </a:rPr>
              <a:t>Peter preaches Resurrection</a:t>
            </a:r>
          </a:p>
        </p:txBody>
      </p:sp>
      <p:sp>
        <p:nvSpPr>
          <p:cNvPr id="3" name="TextBox 2"/>
          <p:cNvSpPr txBox="1"/>
          <p:nvPr/>
        </p:nvSpPr>
        <p:spPr>
          <a:xfrm>
            <a:off x="213894" y="922427"/>
            <a:ext cx="8836527" cy="3831818"/>
          </a:xfrm>
          <a:prstGeom prst="rect">
            <a:avLst/>
          </a:prstGeom>
          <a:noFill/>
        </p:spPr>
        <p:txBody>
          <a:bodyPr wrap="square" rtlCol="0">
            <a:spAutoFit/>
          </a:bodyPr>
          <a:lstStyle/>
          <a:p>
            <a:pPr marL="514350" indent="-514350">
              <a:buAutoNum type="arabicPeriod"/>
            </a:pPr>
            <a:r>
              <a:rPr lang="en-US" sz="2700" b="1" dirty="0">
                <a:latin typeface="Verdana"/>
                <a:cs typeface="Verdana"/>
              </a:rPr>
              <a:t>Jesus has been elevated to the highest place, at the right hand of the Father</a:t>
            </a:r>
          </a:p>
          <a:p>
            <a:pPr marL="514350" indent="-514350">
              <a:buAutoNum type="arabicPeriod"/>
            </a:pPr>
            <a:r>
              <a:rPr lang="en-US" sz="2700" b="1" dirty="0">
                <a:latin typeface="Verdana"/>
                <a:cs typeface="Verdana"/>
              </a:rPr>
              <a:t>The Father gave the Spirit to Jesus so He could pour it out on us</a:t>
            </a:r>
          </a:p>
          <a:p>
            <a:pPr marL="514350" indent="-514350">
              <a:buAutoNum type="arabicPeriod"/>
            </a:pPr>
            <a:r>
              <a:rPr lang="en-US" sz="2700" b="1" dirty="0">
                <a:latin typeface="Verdana"/>
                <a:cs typeface="Verdana"/>
              </a:rPr>
              <a:t>There is a day coming                              when those who oppose                             Jesus will be humbled</a:t>
            </a:r>
          </a:p>
          <a:p>
            <a:pPr marL="514350" indent="-514350">
              <a:buAutoNum type="arabicPeriod"/>
            </a:pPr>
            <a:r>
              <a:rPr lang="en-US" sz="2700" b="1" dirty="0">
                <a:latin typeface="Verdana"/>
                <a:cs typeface="Verdana"/>
              </a:rPr>
              <a:t>The resurrection proves                               that Jesus is Messiah</a:t>
            </a:r>
          </a:p>
        </p:txBody>
      </p:sp>
      <p:pic>
        <p:nvPicPr>
          <p:cNvPr id="2" name="Picture 1" descr="41R8Y25923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0928" y="2299367"/>
            <a:ext cx="2691510" cy="2673685"/>
          </a:xfrm>
          <a:prstGeom prst="rect">
            <a:avLst/>
          </a:prstGeom>
        </p:spPr>
      </p:pic>
    </p:spTree>
    <p:extLst>
      <p:ext uri="{BB962C8B-B14F-4D97-AF65-F5344CB8AC3E}">
        <p14:creationId xmlns:p14="http://schemas.microsoft.com/office/powerpoint/2010/main" val="86886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p:tgtEl>
                                          <p:spTgt spid="2"/>
                                        </p:tgtEl>
                                        <p:attrNameLst>
                                          <p:attrName>ppt_y</p:attrName>
                                        </p:attrNameLst>
                                      </p:cBhvr>
                                      <p:tavLst>
                                        <p:tav tm="0">
                                          <p:val>
                                            <p:strVal val="#ppt_y+#ppt_h*1.125000"/>
                                          </p:val>
                                        </p:tav>
                                        <p:tav tm="100000">
                                          <p:val>
                                            <p:strVal val="#ppt_y"/>
                                          </p:val>
                                        </p:tav>
                                      </p:tavLst>
                                    </p:anim>
                                    <p:animEffect transition="in" filter="wipe(up)">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894" y="267371"/>
            <a:ext cx="61494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a:latin typeface="Verdana"/>
                <a:cs typeface="Verdana"/>
              </a:rPr>
              <a:t>Peter preaches Resurrection</a:t>
            </a:r>
          </a:p>
        </p:txBody>
      </p:sp>
      <p:sp>
        <p:nvSpPr>
          <p:cNvPr id="3" name="TextBox 2"/>
          <p:cNvSpPr txBox="1"/>
          <p:nvPr/>
        </p:nvSpPr>
        <p:spPr>
          <a:xfrm>
            <a:off x="213894" y="922427"/>
            <a:ext cx="8836527" cy="5693867"/>
          </a:xfrm>
          <a:prstGeom prst="rect">
            <a:avLst/>
          </a:prstGeom>
          <a:noFill/>
        </p:spPr>
        <p:txBody>
          <a:bodyPr wrap="square" rtlCol="0">
            <a:spAutoFit/>
          </a:bodyPr>
          <a:lstStyle/>
          <a:p>
            <a:r>
              <a:rPr lang="en-US" sz="2600" b="1" i="1" dirty="0">
                <a:latin typeface="Verdana"/>
                <a:cs typeface="Verdana"/>
              </a:rPr>
              <a:t>Peter’s words convicted them deeply, and they said to him and to the other apostles, “Brothers, what should we do?”</a:t>
            </a:r>
          </a:p>
          <a:p>
            <a:r>
              <a:rPr lang="en-US" sz="2600" b="1" i="1" dirty="0">
                <a:latin typeface="Verdana"/>
                <a:cs typeface="Verdana"/>
              </a:rPr>
              <a:t>Peter replied, “Each of you must turn from your sins and turn to God, and be baptized in the name of Jesus Messiah for the forgiveness of your sins.  Then you will receive the gift of the Holy Spirit.  This promise is to you and to your children, and even to the Gentiles – all who have been called by the Lord our God.”  Then Peter continued preaching for a long time, strongly urging all his listeners, “Save yourselves from this generation that has gone astray!”  </a:t>
            </a:r>
            <a:r>
              <a:rPr lang="en-US" sz="2600" b="1" dirty="0">
                <a:latin typeface="Verdana"/>
                <a:cs typeface="Verdana"/>
              </a:rPr>
              <a:t>(2:37-40)</a:t>
            </a:r>
            <a:endParaRPr lang="en-US" sz="2600" b="1" i="1" dirty="0">
              <a:latin typeface="Verdana"/>
              <a:cs typeface="Verdana"/>
            </a:endParaRPr>
          </a:p>
        </p:txBody>
      </p:sp>
    </p:spTree>
    <p:extLst>
      <p:ext uri="{BB962C8B-B14F-4D97-AF65-F5344CB8AC3E}">
        <p14:creationId xmlns:p14="http://schemas.microsoft.com/office/powerpoint/2010/main" val="1666003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3894" y="267371"/>
            <a:ext cx="6149474"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a:latin typeface="Verdana"/>
                <a:cs typeface="Verdana"/>
              </a:rPr>
              <a:t>Peter preaches Resurrection</a:t>
            </a:r>
          </a:p>
        </p:txBody>
      </p:sp>
      <p:sp>
        <p:nvSpPr>
          <p:cNvPr id="3" name="TextBox 2"/>
          <p:cNvSpPr txBox="1"/>
          <p:nvPr/>
        </p:nvSpPr>
        <p:spPr>
          <a:xfrm>
            <a:off x="213894" y="922427"/>
            <a:ext cx="8836527" cy="2893100"/>
          </a:xfrm>
          <a:prstGeom prst="rect">
            <a:avLst/>
          </a:prstGeom>
          <a:noFill/>
        </p:spPr>
        <p:txBody>
          <a:bodyPr wrap="square" rtlCol="0">
            <a:spAutoFit/>
          </a:bodyPr>
          <a:lstStyle/>
          <a:p>
            <a:pPr marL="514350" indent="-514350">
              <a:buAutoNum type="arabicPeriod"/>
            </a:pPr>
            <a:r>
              <a:rPr lang="en-US" sz="2600" b="1" dirty="0">
                <a:latin typeface="Verdana"/>
                <a:cs typeface="Verdana"/>
              </a:rPr>
              <a:t>The people experienced conviction</a:t>
            </a:r>
          </a:p>
          <a:p>
            <a:pPr marL="514350" indent="-514350">
              <a:buAutoNum type="arabicPeriod"/>
            </a:pPr>
            <a:r>
              <a:rPr lang="en-US" sz="2600" b="1" dirty="0">
                <a:latin typeface="Verdana"/>
                <a:cs typeface="Verdana"/>
              </a:rPr>
              <a:t>The right response to conviction is change</a:t>
            </a:r>
          </a:p>
          <a:p>
            <a:pPr marL="514350" indent="-514350">
              <a:buAutoNum type="arabicPeriod"/>
            </a:pPr>
            <a:r>
              <a:rPr lang="en-US" sz="2600" b="1" dirty="0">
                <a:latin typeface="Verdana"/>
                <a:cs typeface="Verdana"/>
              </a:rPr>
              <a:t>Peter called people to be baptized in the name of Jesus Messiah</a:t>
            </a:r>
          </a:p>
          <a:p>
            <a:pPr marL="514350" indent="-514350">
              <a:buAutoNum type="arabicPeriod"/>
            </a:pPr>
            <a:r>
              <a:rPr lang="en-US" sz="2600" b="1" dirty="0">
                <a:latin typeface="Verdana"/>
                <a:cs typeface="Verdana"/>
              </a:rPr>
              <a:t>God’s promise is forgiveness and the gift of the Holy Spirit</a:t>
            </a:r>
          </a:p>
          <a:p>
            <a:pPr marL="514350" indent="-514350">
              <a:buAutoNum type="arabicPeriod"/>
            </a:pPr>
            <a:r>
              <a:rPr lang="en-US" sz="2600" b="1" dirty="0">
                <a:latin typeface="Verdana"/>
                <a:cs typeface="Verdana"/>
              </a:rPr>
              <a:t>God’s offer is open to everyone!</a:t>
            </a:r>
          </a:p>
        </p:txBody>
      </p:sp>
    </p:spTree>
    <p:extLst>
      <p:ext uri="{BB962C8B-B14F-4D97-AF65-F5344CB8AC3E}">
        <p14:creationId xmlns:p14="http://schemas.microsoft.com/office/powerpoint/2010/main" val="396546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831</Words>
  <Application>Microsoft Office PowerPoint</Application>
  <PresentationFormat>On-screen Show (4:3)</PresentationFormat>
  <Paragraphs>44</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Palatino Linotype</vt:lpstr>
      <vt:lpstr>Verdana</vt:lpstr>
      <vt:lpstr>Wingdings</vt:lpstr>
      <vt:lpstr>Office Theme</vt:lpstr>
      <vt:lpstr>Elemental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Silver Valley Community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King</dc:creator>
  <cp:lastModifiedBy>SVCC</cp:lastModifiedBy>
  <cp:revision>9</cp:revision>
  <dcterms:created xsi:type="dcterms:W3CDTF">2016-08-04T15:18:06Z</dcterms:created>
  <dcterms:modified xsi:type="dcterms:W3CDTF">2016-08-04T17:12:40Z</dcterms:modified>
</cp:coreProperties>
</file>